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6" r:id="rId3"/>
    <p:sldId id="357" r:id="rId4"/>
    <p:sldId id="363" r:id="rId5"/>
    <p:sldId id="361" r:id="rId6"/>
    <p:sldId id="365" r:id="rId7"/>
    <p:sldId id="364" r:id="rId8"/>
    <p:sldId id="366" r:id="rId9"/>
    <p:sldId id="367" r:id="rId10"/>
    <p:sldId id="358" r:id="rId11"/>
    <p:sldId id="359" r:id="rId12"/>
    <p:sldId id="360" r:id="rId13"/>
    <p:sldId id="356" r:id="rId14"/>
    <p:sldId id="368" r:id="rId15"/>
    <p:sldId id="370" r:id="rId16"/>
    <p:sldId id="374" r:id="rId17"/>
    <p:sldId id="375" r:id="rId18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86297" autoAdjust="0"/>
  </p:normalViewPr>
  <p:slideViewPr>
    <p:cSldViewPr snapToGrid="0" snapToObjects="1">
      <p:cViewPr>
        <p:scale>
          <a:sx n="95" d="100"/>
          <a:sy n="95" d="100"/>
        </p:scale>
        <p:origin x="-17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888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A2FF5-78B9-184E-8720-4E0188BCDC68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B56C-3190-FD42-8310-5DD421EE8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7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01C97-152A-3541-97D4-81542D3A75AF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5CE9F-3FAC-6545-9C9E-1F659A7B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87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D40-D537-4C4C-8C4B-DDDD3B571AD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75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41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943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94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89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481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Koenig et al., PNAS, 2010</a:t>
            </a:r>
          </a:p>
          <a:p>
            <a:r>
              <a:rPr lang="en-US" dirty="0" err="1"/>
              <a:t>Turnbaugh</a:t>
            </a:r>
            <a:r>
              <a:rPr lang="en-US" dirty="0"/>
              <a:t> et al.,</a:t>
            </a:r>
            <a:r>
              <a:rPr lang="en-US" baseline="0" dirty="0"/>
              <a:t> Nature, 2006, 2009</a:t>
            </a:r>
          </a:p>
          <a:p>
            <a:r>
              <a:rPr lang="en-US" baseline="0" dirty="0" err="1"/>
              <a:t>Arrieta</a:t>
            </a:r>
            <a:r>
              <a:rPr lang="en-US" baseline="0" dirty="0"/>
              <a:t> et al., Front. </a:t>
            </a:r>
            <a:r>
              <a:rPr lang="en-US" baseline="0" dirty="0" err="1"/>
              <a:t>Immunol</a:t>
            </a:r>
            <a:r>
              <a:rPr lang="en-US" baseline="0" dirty="0"/>
              <a:t>. 2014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Ridaura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al., Science, 2013 (Perspective by Walker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2013)</a:t>
            </a:r>
          </a:p>
          <a:p>
            <a:r>
              <a:rPr lang="en-US" dirty="0" err="1"/>
              <a:t>Caporaso</a:t>
            </a:r>
            <a:r>
              <a:rPr lang="en-US" dirty="0"/>
              <a:t> et al., Genome </a:t>
            </a:r>
            <a:r>
              <a:rPr lang="en-US" dirty="0" err="1"/>
              <a:t>Biol</a:t>
            </a:r>
            <a:r>
              <a:rPr lang="en-US" dirty="0"/>
              <a:t>,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Koenig et al., PNAS, 2010</a:t>
            </a:r>
          </a:p>
          <a:p>
            <a:r>
              <a:rPr lang="en-US" dirty="0" err="1"/>
              <a:t>Turnbaugh</a:t>
            </a:r>
            <a:r>
              <a:rPr lang="en-US" dirty="0"/>
              <a:t> et al.,</a:t>
            </a:r>
            <a:r>
              <a:rPr lang="en-US" baseline="0" dirty="0"/>
              <a:t> Nature, 2006, 2009</a:t>
            </a:r>
          </a:p>
          <a:p>
            <a:r>
              <a:rPr lang="en-US" baseline="0" dirty="0" err="1"/>
              <a:t>Arrieta</a:t>
            </a:r>
            <a:r>
              <a:rPr lang="en-US" baseline="0" dirty="0"/>
              <a:t> et al., Front. </a:t>
            </a:r>
            <a:r>
              <a:rPr lang="en-US" baseline="0" dirty="0" err="1"/>
              <a:t>Immunol</a:t>
            </a:r>
            <a:r>
              <a:rPr lang="en-US" baseline="0" dirty="0"/>
              <a:t>. 2014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Ridaura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al., Science, 2013 (Perspective by Walker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2013)</a:t>
            </a:r>
          </a:p>
          <a:p>
            <a:r>
              <a:rPr lang="en-US" dirty="0" err="1"/>
              <a:t>Caporaso</a:t>
            </a:r>
            <a:r>
              <a:rPr lang="en-US" dirty="0"/>
              <a:t> et al., Genome </a:t>
            </a:r>
            <a:r>
              <a:rPr lang="en-US" dirty="0" err="1"/>
              <a:t>Biol</a:t>
            </a:r>
            <a:r>
              <a:rPr lang="en-US" dirty="0"/>
              <a:t>,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15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BB8A6-A2A1-44F3-BE41-3181666CD3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5F48-83F2-824E-BC00-BB406D0C3218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2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800F-37A5-584A-911A-EE3300BBCC3C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5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517437-8DC8-B448-A7D7-5A6AD37B2A2B}" type="datetime1">
              <a:rPr lang="en-US" smtClean="0"/>
              <a:t>18/09/19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7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5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A10B-5DA9-BF41-9AEA-54357FA9EEA5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5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2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1" y="1063256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100"/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B0482-D174-CE45-A60B-792057B2DEC4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5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435" indent="-133350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5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2BD6-097B-044E-B93D-245D64F28B9E}" type="datetime1">
              <a:rPr lang="en-US" smtClean="0"/>
              <a:t>18/09/19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FF36-7525-4144-A0CB-F8AD0532B9A3}" type="datetime1">
              <a:rPr lang="en-US" smtClean="0"/>
              <a:t>18/09/19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3BA5-A701-0F40-AA5F-7A07F064C1D8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57B-FA6D-4140-890A-85C6A2525067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5" y="152402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5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06544EA-3FC5-5C46-B3C4-0F8FC5102224}" type="datetime1">
              <a:rPr lang="en-US" smtClean="0"/>
              <a:t>18/09/19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1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 err="1" smtClean="0"/>
              <a:t>Shinichi</a:t>
            </a:r>
            <a:r>
              <a:rPr lang="de-DE" dirty="0" smtClean="0"/>
              <a:t> </a:t>
            </a:r>
            <a:r>
              <a:rPr lang="de-DE" dirty="0" err="1" smtClean="0"/>
              <a:t>Sunagawa</a:t>
            </a:r>
            <a:r>
              <a:rPr lang="de-DE" dirty="0" smtClean="0"/>
              <a:t> / Guillem Salazar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27000" rIns="27000" rtlCol="0" anchor="ctr" anchorCtr="0">
            <a:noAutofit/>
          </a:bodyPr>
          <a:lstStyle/>
          <a:p>
            <a:pPr algn="ctr"/>
            <a:r>
              <a:rPr lang="de-CH" sz="6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9" y="6300189"/>
            <a:ext cx="105958" cy="468312"/>
          </a:xfrm>
          <a:prstGeom prst="rect">
            <a:avLst/>
          </a:prstGeom>
          <a:noFill/>
        </p:spPr>
        <p:txBody>
          <a:bodyPr wrap="none" lIns="27000" rIns="27000" rtlCol="0" anchor="ctr" anchorCtr="0">
            <a:noAutofit/>
          </a:bodyPr>
          <a:lstStyle/>
          <a:p>
            <a:pPr algn="ctr"/>
            <a:r>
              <a:rPr lang="de-CH" sz="6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448496"/>
            <a:ext cx="684199" cy="1717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0297" indent="-198835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70322" indent="-200025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8435" indent="-133350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547" indent="-138113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3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hyperlink" Target="https://en.wikipedia.org/wiki/5S_ribosomal_RNA" TargetMode="External"/><Relationship Id="rId6" Type="http://schemas.openxmlformats.org/officeDocument/2006/relationships/hyperlink" Target="https://en.wikipedia.org/wiki/23S_ribosomal_RNA" TargetMode="External"/><Relationship Id="rId7" Type="http://schemas.openxmlformats.org/officeDocument/2006/relationships/hyperlink" Target="https://en.wikipedia.org/wiki/16S_ribosomal_RNA" TargetMode="External"/><Relationship Id="rId8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Shinichi </a:t>
            </a:r>
            <a:r>
              <a:rPr lang="en-US" dirty="0" err="1" smtClean="0"/>
              <a:t>Sunagawa</a:t>
            </a:r>
            <a:r>
              <a:rPr lang="en-US" dirty="0" smtClean="0"/>
              <a:t> / Guillem Salazar, </a:t>
            </a:r>
            <a:r>
              <a:rPr lang="en-US" dirty="0"/>
              <a:t>Sep </a:t>
            </a:r>
            <a:r>
              <a:rPr lang="en-US" smtClean="0"/>
              <a:t>17</a:t>
            </a:r>
            <a:r>
              <a:rPr lang="en-US" baseline="30000" smtClean="0"/>
              <a:t>th</a:t>
            </a:r>
            <a:r>
              <a:rPr lang="en-US" smtClean="0"/>
              <a:t> 2019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study of gut microbiota using the 16S </a:t>
            </a:r>
            <a:r>
              <a:rPr lang="en-US" dirty="0" err="1"/>
              <a:t>rRNA</a:t>
            </a:r>
            <a:r>
              <a:rPr lang="en-US" dirty="0"/>
              <a:t> gene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020E-6EED-374B-AD2D-E56CE8D7139B}" type="datetime1">
              <a:rPr lang="en-US" smtClean="0"/>
              <a:t>18/09/19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617903"/>
      </p:ext>
    </p:extLst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Antonie</a:t>
            </a:r>
            <a:r>
              <a:rPr lang="en-US" dirty="0"/>
              <a:t> van </a:t>
            </a:r>
            <a:r>
              <a:rPr lang="en-US" dirty="0" err="1"/>
              <a:t>Leewenhoek</a:t>
            </a:r>
            <a:r>
              <a:rPr lang="en-US" dirty="0"/>
              <a:t> (microscope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en-US" dirty="0"/>
              <a:t> microbiology) studied differences between oral and fecal ‘animalcules’ in 1680s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Term “microbiome” coined in 2001 by Joshua </a:t>
            </a:r>
            <a:r>
              <a:rPr lang="de-CH" dirty="0"/>
              <a:t>Lederberg</a:t>
            </a:r>
          </a:p>
          <a:p>
            <a:pPr lvl="1"/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human?</a:t>
            </a:r>
          </a:p>
          <a:p>
            <a:pPr lvl="1"/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microbiome</a:t>
            </a:r>
            <a:r>
              <a:rPr lang="de-CH" dirty="0"/>
              <a:t>?</a:t>
            </a:r>
          </a:p>
          <a:p>
            <a:pPr marL="271462" lvl="1" indent="0">
              <a:buNone/>
            </a:pPr>
            <a:endParaRPr lang="de-CH" dirty="0"/>
          </a:p>
          <a:p>
            <a:r>
              <a:rPr lang="en-US" dirty="0">
                <a:cs typeface="Calibri"/>
              </a:rPr>
              <a:t>Largest population resides in gastrointestinal tract: the gut microbiome</a:t>
            </a:r>
          </a:p>
          <a:p>
            <a:pPr lvl="1"/>
            <a:r>
              <a:rPr lang="en-US" dirty="0">
                <a:cs typeface="Calibri"/>
              </a:rPr>
              <a:t>“How many gut microbial species exist?” (problems with definitions of bacterial species)</a:t>
            </a:r>
          </a:p>
          <a:p>
            <a:pPr lvl="1"/>
            <a:r>
              <a:rPr lang="en-US" dirty="0">
                <a:cs typeface="Calibri"/>
              </a:rPr>
              <a:t>“How does the gut microbiome vary over time and between individuals?”</a:t>
            </a:r>
          </a:p>
          <a:p>
            <a:pPr lvl="1"/>
            <a:r>
              <a:rPr lang="en-US" dirty="0">
                <a:cs typeface="Calibri"/>
              </a:rPr>
              <a:t>“How does the gut microbiome of different sites in the same person compare to the those in other people?”</a:t>
            </a:r>
          </a:p>
          <a:p>
            <a:pPr marL="271462" lvl="1" indent="0">
              <a:buNone/>
            </a:pPr>
            <a:endParaRPr lang="de-CH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600" dirty="0"/>
              <a:t/>
            </a:r>
            <a:br>
              <a:rPr lang="de-CH" sz="3600" dirty="0"/>
            </a:br>
            <a:r>
              <a:rPr lang="de-CH" sz="3600" dirty="0"/>
              <a:t>The human </a:t>
            </a:r>
            <a:r>
              <a:rPr lang="de-CH" sz="3600" dirty="0" err="1"/>
              <a:t>microbiome</a:t>
            </a:r>
            <a:endParaRPr sz="3600" dirty="0"/>
          </a:p>
        </p:txBody>
      </p:sp>
      <p:pic>
        <p:nvPicPr>
          <p:cNvPr id="1026" name="Picture 2" descr="https://micro.magnet.fsu.edu/primer/museum/images/leeuwenhoek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817563"/>
            <a:ext cx="2234142" cy="11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16CA-30F8-2D4F-8306-7F7136A06088}" type="datetime1">
              <a:rPr lang="en-US" smtClean="0"/>
              <a:t>18/09/19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507354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 err="1"/>
              <a:t>Role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birth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diet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, </a:t>
            </a:r>
            <a:r>
              <a:rPr lang="de-CH" dirty="0" err="1"/>
              <a:t>antibiotics</a:t>
            </a:r>
            <a:r>
              <a:rPr lang="de-CH" dirty="0"/>
              <a:t> </a:t>
            </a:r>
            <a:r>
              <a:rPr lang="de-CH" dirty="0" err="1"/>
              <a:t>treatment</a:t>
            </a:r>
            <a:endParaRPr lang="de-CH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300" dirty="0"/>
              <a:t/>
            </a:r>
            <a:br>
              <a:rPr lang="de-CH" sz="3300" dirty="0"/>
            </a:br>
            <a:r>
              <a:rPr lang="de-CH" sz="3300" dirty="0"/>
              <a:t>Development </a:t>
            </a:r>
            <a:r>
              <a:rPr lang="de-CH" sz="3300" dirty="0" err="1"/>
              <a:t>of</a:t>
            </a:r>
            <a:r>
              <a:rPr lang="de-CH" sz="3300" dirty="0"/>
              <a:t> </a:t>
            </a:r>
            <a:r>
              <a:rPr lang="de-CH" sz="3300" dirty="0" err="1"/>
              <a:t>the</a:t>
            </a:r>
            <a:r>
              <a:rPr lang="de-CH" sz="3300" dirty="0"/>
              <a:t> gut human </a:t>
            </a:r>
            <a:r>
              <a:rPr lang="de-CH" sz="3300" dirty="0" err="1"/>
              <a:t>microbiome</a:t>
            </a:r>
            <a:endParaRPr sz="3300" dirty="0"/>
          </a:p>
        </p:txBody>
      </p:sp>
      <p:pic>
        <p:nvPicPr>
          <p:cNvPr id="2050" name="Picture 2" descr="http://www.frontiersin.org/files/Articles/105813/fimmu-05-00427-HTML-r1/image_m/fimmu-05-00427-g0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421995"/>
            <a:ext cx="4728952" cy="38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1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7" y="2532065"/>
            <a:ext cx="3415850" cy="23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0845" y="6388461"/>
            <a:ext cx="585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Koenig et al., PNAS, 2010; </a:t>
            </a:r>
            <a:r>
              <a:rPr lang="en-US" sz="1200" dirty="0" err="1"/>
              <a:t>Arrieta</a:t>
            </a:r>
            <a:r>
              <a:rPr lang="en-US" sz="1200" dirty="0"/>
              <a:t> et al., Front. </a:t>
            </a:r>
            <a:r>
              <a:rPr lang="en-US" sz="1200" dirty="0" err="1"/>
              <a:t>Immunol</a:t>
            </a:r>
            <a:r>
              <a:rPr lang="en-US" sz="1200" dirty="0"/>
              <a:t>. 2014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3600" y="505460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 a</a:t>
            </a:r>
            <a:r>
              <a:rPr lang="en-US" dirty="0"/>
              <a:t>lpha-diversity increases</a:t>
            </a:r>
          </a:p>
          <a:p>
            <a:r>
              <a:rPr lang="en-US" dirty="0">
                <a:sym typeface="Wingdings" panose="05000000000000000000" pitchFamily="2" charset="2"/>
              </a:rPr>
              <a:t> b</a:t>
            </a:r>
            <a:r>
              <a:rPr lang="en-US" dirty="0"/>
              <a:t>eta-diversity </a:t>
            </a:r>
            <a:r>
              <a:rPr lang="en-US" dirty="0" err="1"/>
              <a:t>decresaes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C24A-56F2-AC46-A851-FFF70C94E6CF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281578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 err="1"/>
              <a:t>Outnumber</a:t>
            </a:r>
            <a:r>
              <a:rPr lang="de-CH" dirty="0"/>
              <a:t> human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variation</a:t>
            </a:r>
            <a:endParaRPr lang="de-CH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en-US" sz="3200" dirty="0"/>
              <a:t>Human gut microbiome in numbers and time</a:t>
            </a:r>
            <a:endParaRPr sz="3200" dirty="0"/>
          </a:p>
        </p:txBody>
      </p:sp>
      <p:sp>
        <p:nvSpPr>
          <p:cNvPr id="2" name="Rectangle 1"/>
          <p:cNvSpPr/>
          <p:nvPr/>
        </p:nvSpPr>
        <p:spPr>
          <a:xfrm>
            <a:off x="1110845" y="6388461"/>
            <a:ext cx="585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Caporaso</a:t>
            </a:r>
            <a:r>
              <a:rPr lang="en-US" sz="1200" dirty="0"/>
              <a:t> et al., Genome </a:t>
            </a:r>
            <a:r>
              <a:rPr lang="en-US" sz="1200" dirty="0" err="1"/>
              <a:t>Biol</a:t>
            </a:r>
            <a:r>
              <a:rPr lang="en-US" sz="1200" dirty="0"/>
              <a:t>, 2011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3094" y="2376722"/>
            <a:ext cx="2447816" cy="1083292"/>
            <a:chOff x="141572" y="1351721"/>
            <a:chExt cx="2448771" cy="1083292"/>
          </a:xfrm>
        </p:grpSpPr>
        <p:pic>
          <p:nvPicPr>
            <p:cNvPr id="9" name="Bild 2" descr="praes3_bakterien9.48.32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72" y="1351721"/>
              <a:ext cx="2448771" cy="1083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572" y="1351721"/>
              <a:ext cx="9705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Human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10%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1237" y="1371600"/>
              <a:ext cx="1173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Microbes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90%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0345" y="3402515"/>
            <a:ext cx="242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now revised to about 1:1</a:t>
            </a:r>
          </a:p>
          <a:p>
            <a:r>
              <a:rPr lang="en-US" sz="1200" dirty="0"/>
              <a:t>(Sender et al, 2016)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3659" y="2351779"/>
            <a:ext cx="673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Vast majority in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100’s (metagenomics) to 1000’s (16S) of OTUs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3 - 10 </a:t>
            </a:r>
            <a:r>
              <a:rPr lang="en-US" dirty="0" err="1"/>
              <a:t>mio</a:t>
            </a:r>
            <a:r>
              <a:rPr lang="en-US" dirty="0"/>
              <a:t> genes (while only ~300k prevalent)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mio</a:t>
            </a:r>
            <a:r>
              <a:rPr lang="en-US" dirty="0"/>
              <a:t> SNVs in 100 species in 200 individuals</a:t>
            </a:r>
          </a:p>
        </p:txBody>
      </p:sp>
      <p:pic>
        <p:nvPicPr>
          <p:cNvPr id="14" name="Picture 4" descr="C:\Users\ssunagaw\Downloads\gb-2011-12-5-r50-S8\AdditionalFile8\charts\Sqcqcp4NdBDjuBsgzqgzqgWxZPioP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4" y="5023773"/>
            <a:ext cx="3130338" cy="13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sunagaw\Downloads\gb-2011-12-5-r50-S8\AdditionalFile8\charts\jsZYfyxzst5NP8DOOxLmtBl2hfGzm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3" y="3833373"/>
            <a:ext cx="3130339" cy="13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3659" y="3903233"/>
            <a:ext cx="6735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Temporal variability depends on taxonomic resolution</a:t>
            </a:r>
          </a:p>
          <a:p>
            <a:r>
              <a:rPr lang="en-US" dirty="0"/>
              <a:t>&gt;1yr daily stool sample sequencing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Phylum-level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OTU-level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6F61-7B38-3E4C-B095-5EC974ABC395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019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err="1"/>
              <a:t>Compositional</a:t>
            </a:r>
            <a:r>
              <a:rPr lang="de-CH" sz="3200" dirty="0"/>
              <a:t> </a:t>
            </a:r>
            <a:r>
              <a:rPr lang="de-CH" sz="3200" dirty="0" err="1"/>
              <a:t>variability</a:t>
            </a:r>
            <a:r>
              <a:rPr lang="de-CH" sz="3200" dirty="0"/>
              <a:t> </a:t>
            </a:r>
            <a:r>
              <a:rPr lang="de-CH" sz="3200" dirty="0" err="1"/>
              <a:t>between</a:t>
            </a:r>
            <a:r>
              <a:rPr lang="de-CH" sz="3200" dirty="0"/>
              <a:t> </a:t>
            </a:r>
            <a:r>
              <a:rPr lang="de-CH" sz="3200" dirty="0" err="1"/>
              <a:t>individuals</a:t>
            </a:r>
            <a:endParaRPr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68476"/>
            <a:ext cx="4690907" cy="364332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193E-21A7-2D45-BEF3-602DB2561AF9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1917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err="1"/>
              <a:t>Microbiota</a:t>
            </a:r>
            <a:r>
              <a:rPr lang="de-CH" sz="3200" dirty="0"/>
              <a:t> </a:t>
            </a:r>
            <a:r>
              <a:rPr lang="de-CH" sz="3200" dirty="0" err="1"/>
              <a:t>and</a:t>
            </a:r>
            <a:r>
              <a:rPr lang="de-CH" sz="3200" dirty="0"/>
              <a:t> </a:t>
            </a:r>
            <a:r>
              <a:rPr lang="de-CH" sz="3200" dirty="0" err="1"/>
              <a:t>disease</a:t>
            </a:r>
            <a:r>
              <a:rPr lang="de-CH" sz="3200" dirty="0"/>
              <a:t> – </a:t>
            </a:r>
            <a:r>
              <a:rPr lang="de-CH" sz="3200" dirty="0" err="1"/>
              <a:t>obesity</a:t>
            </a:r>
            <a:endParaRPr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4127819" cy="4210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1669" y="5664723"/>
            <a:ext cx="3393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Ridaura</a:t>
            </a:r>
            <a:r>
              <a:rPr lang="en-US" sz="1400" dirty="0"/>
              <a:t> et al., Science, 2013</a:t>
            </a:r>
          </a:p>
          <a:p>
            <a:r>
              <a:rPr lang="en-US" sz="1400" dirty="0"/>
              <a:t>Perspective by Walker and </a:t>
            </a:r>
            <a:r>
              <a:rPr lang="en-US" sz="1400" dirty="0" err="1"/>
              <a:t>Parkhill</a:t>
            </a:r>
            <a:r>
              <a:rPr lang="en-US" sz="1400" dirty="0"/>
              <a:t> 2013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EF30D-6A09-0C44-A34E-09A63DA40A8B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463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42983" y="4846722"/>
            <a:ext cx="1826907" cy="103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u="sng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And other diseases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Arial"/>
                <a:ea typeface="Geneva"/>
                <a:cs typeface="Geneva"/>
              </a:rPr>
              <a:t>Crohn’s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, Ulcerative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Colitis, MS, Parkinson,</a:t>
            </a:r>
          </a:p>
          <a:p>
            <a:r>
              <a:rPr lang="en-US" sz="1200" b="1" dirty="0" err="1">
                <a:solidFill>
                  <a:srgbClr val="FF0000"/>
                </a:solidFill>
                <a:latin typeface="Arial"/>
                <a:ea typeface="Geneva"/>
                <a:cs typeface="Geneva"/>
                <a:sym typeface="Wingdings"/>
              </a:rPr>
              <a:t></a:t>
            </a:r>
            <a:r>
              <a:rPr lang="en-US" sz="1200" b="1" dirty="0">
                <a:solidFill>
                  <a:srgbClr val="FF0000"/>
                </a:solidFill>
                <a:latin typeface="Arial"/>
                <a:ea typeface="Geneva"/>
                <a:cs typeface="Geneva"/>
                <a:sym typeface="Wingdings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Arial"/>
                <a:ea typeface="Geneva"/>
                <a:cs typeface="Geneva"/>
              </a:rPr>
              <a:t>Colorectal cancer</a:t>
            </a:r>
          </a:p>
          <a:p>
            <a:endParaRPr lang="en-US" sz="1200" dirty="0">
              <a:solidFill>
                <a:srgbClr val="000000"/>
              </a:solidFill>
              <a:latin typeface="Arial"/>
              <a:ea typeface="Geneva"/>
              <a:cs typeface="Genev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19109" y="2724185"/>
            <a:ext cx="6406238" cy="3099851"/>
            <a:chOff x="3625476" y="2489613"/>
            <a:chExt cx="8541651" cy="4131519"/>
          </a:xfrm>
        </p:grpSpPr>
        <p:grpSp>
          <p:nvGrpSpPr>
            <p:cNvPr id="10" name="Group 9"/>
            <p:cNvGrpSpPr/>
            <p:nvPr/>
          </p:nvGrpSpPr>
          <p:grpSpPr>
            <a:xfrm>
              <a:off x="3663575" y="2674278"/>
              <a:ext cx="8503552" cy="3946854"/>
              <a:chOff x="3663575" y="2674278"/>
              <a:chExt cx="8503552" cy="394685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9332256" y="2674278"/>
                <a:ext cx="1460229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Diabetes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663575" y="3403045"/>
                <a:ext cx="4940561" cy="3218087"/>
                <a:chOff x="2909493" y="3115838"/>
                <a:chExt cx="4940561" cy="3218087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9493" y="5444066"/>
                  <a:ext cx="4812637" cy="597102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056317" y="6026269"/>
                  <a:ext cx="1793653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Qin et al, Nature, 2014</a:t>
                  </a: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9493" y="3115838"/>
                  <a:ext cx="4812637" cy="733093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5295824" y="3887587"/>
                  <a:ext cx="2426305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Le </a:t>
                  </a:r>
                  <a:r>
                    <a:rPr lang="en-US" sz="900" dirty="0" err="1">
                      <a:solidFill>
                        <a:srgbClr val="000000"/>
                      </a:solidFill>
                      <a:ea typeface="Geneva"/>
                      <a:cs typeface="Geneva"/>
                    </a:rPr>
                    <a:t>Chatelier</a:t>
                  </a:r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, et al, Nature, 2013</a:t>
                  </a:r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493" y="4201106"/>
                  <a:ext cx="4812637" cy="931292"/>
                </a:xfrm>
                <a:prstGeom prst="rect">
                  <a:avLst/>
                </a:prstGeom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6099147" y="5132397"/>
                  <a:ext cx="1750907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Hsiao et al, Cell, 2013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9332256" y="3529681"/>
                <a:ext cx="2834871" cy="86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1" dirty="0"/>
                  <a:t>Metabolic syndrome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332256" y="4723126"/>
                <a:ext cx="1186649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Autism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32256" y="5798991"/>
                <a:ext cx="2144177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Liver cirrhosis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625476" y="2489613"/>
              <a:ext cx="4881034" cy="861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1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Disentangling the effects of type 2 diabetes</a:t>
              </a:r>
            </a:p>
            <a:p>
              <a:r>
                <a:rPr lang="en-US" sz="1351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and metformin on the human gut microbiota 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		 </a:t>
              </a:r>
              <a:r>
                <a:rPr lang="en-US" sz="900" dirty="0" err="1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Forslund</a:t>
              </a:r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, et al., Nature, 2016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ea typeface="Geneva"/>
                <a:cs typeface="Calibri"/>
              </a:rPr>
              <a:t>Human gut microbiome in health and disease</a:t>
            </a:r>
            <a:endParaRPr lang="en-US" sz="3200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2744620" y="1981105"/>
            <a:ext cx="3708421" cy="606492"/>
            <a:chOff x="323850" y="1427374"/>
            <a:chExt cx="4942629" cy="8083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850" y="1427374"/>
              <a:ext cx="4836896" cy="676861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311153" y="1928057"/>
              <a:ext cx="1955326" cy="30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Ridaura</a:t>
              </a:r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 et al, Science, 2013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999194" y="2056907"/>
            <a:ext cx="96693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Obesity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714" y="5790168"/>
            <a:ext cx="883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For obesity, causality (partly) established, for other diseases: correlation != causation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0FC34-44F8-A242-8FDC-BCF9DBE76F7A}" type="datetime1">
              <a:rPr lang="en-US" smtClean="0"/>
              <a:t>18/09/19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39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err="1"/>
              <a:t>Diet</a:t>
            </a:r>
            <a:r>
              <a:rPr lang="de-CH" sz="3200" dirty="0"/>
              <a:t> </a:t>
            </a:r>
            <a:r>
              <a:rPr lang="de-CH" sz="3200" dirty="0" err="1"/>
              <a:t>shifts</a:t>
            </a:r>
            <a:r>
              <a:rPr lang="de-CH" sz="3200" dirty="0"/>
              <a:t> </a:t>
            </a:r>
            <a:r>
              <a:rPr lang="de-CH" sz="3200" dirty="0" err="1"/>
              <a:t>change</a:t>
            </a:r>
            <a:r>
              <a:rPr lang="de-CH" sz="3200" dirty="0"/>
              <a:t> human gut </a:t>
            </a:r>
            <a:r>
              <a:rPr lang="de-CH" sz="3200" dirty="0" err="1"/>
              <a:t>microbiota</a:t>
            </a:r>
            <a:r>
              <a:rPr lang="de-CH" sz="3200" dirty="0"/>
              <a:t> </a:t>
            </a:r>
            <a:r>
              <a:rPr lang="de-CH" sz="3200" dirty="0" err="1"/>
              <a:t>composition</a:t>
            </a:r>
            <a:endParaRPr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755888-3A7F-734B-9B96-A1693E48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8496300" cy="3073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F833-10F7-E748-B6C7-76681F6A3890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7479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smtClean="0"/>
              <a:t>Block </a:t>
            </a:r>
            <a:r>
              <a:rPr lang="de-CH" sz="3200" dirty="0" err="1" smtClean="0"/>
              <a:t>course</a:t>
            </a:r>
            <a:r>
              <a:rPr lang="de-CH" sz="3200" dirty="0" smtClean="0"/>
              <a:t> </a:t>
            </a:r>
            <a:r>
              <a:rPr lang="de-CH" sz="3200" dirty="0" err="1" smtClean="0"/>
              <a:t>experiment</a:t>
            </a:r>
            <a:r>
              <a:rPr lang="de-CH" sz="3200" dirty="0" smtClean="0"/>
              <a:t>:</a:t>
            </a:r>
            <a:br>
              <a:rPr lang="de-CH" sz="3200" dirty="0" smtClean="0"/>
            </a:br>
            <a:r>
              <a:rPr lang="de-CH" sz="3200" dirty="0" smtClean="0"/>
              <a:t>Experimental design</a:t>
            </a:r>
            <a:endParaRPr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F833-10F7-E748-B6C7-76681F6A3890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Right Arrow 7"/>
          <p:cNvSpPr/>
          <p:nvPr/>
        </p:nvSpPr>
        <p:spPr>
          <a:xfrm>
            <a:off x="1257382" y="2658334"/>
            <a:ext cx="6300404" cy="112485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n_wom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8" y="2711772"/>
            <a:ext cx="1025828" cy="107142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42379" y="2533680"/>
            <a:ext cx="1054169" cy="1249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07365" y="1909455"/>
            <a:ext cx="132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DIET</a:t>
            </a:r>
          </a:p>
          <a:p>
            <a:pPr algn="ctr"/>
            <a:r>
              <a:rPr lang="en-US" sz="1200" dirty="0" smtClean="0"/>
              <a:t>INTERVENTION</a:t>
            </a:r>
          </a:p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2023" y="1909455"/>
            <a:ext cx="132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DIET</a:t>
            </a:r>
          </a:p>
          <a:p>
            <a:pPr algn="ctr"/>
            <a:r>
              <a:rPr lang="en-US" sz="1200" dirty="0" smtClean="0"/>
              <a:t>INTERVENTION</a:t>
            </a:r>
          </a:p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029569" y="3792872"/>
            <a:ext cx="93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BASELINE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988371" y="3791736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WASH-OUT</a:t>
            </a:r>
          </a:p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871517" y="378840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WASH-OUT</a:t>
            </a:r>
          </a:p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1969865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21800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74200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186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6426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716197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68597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99717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5165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0405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41714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94114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15376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67311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19711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57373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061167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21310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6550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03164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42379" y="2582074"/>
            <a:ext cx="1054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HIGH FAT</a:t>
            </a:r>
          </a:p>
          <a:p>
            <a:pPr algn="ctr"/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E. Coli NISSLE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911819" y="2533680"/>
            <a:ext cx="1054169" cy="1249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069157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22109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73492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511154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663554" y="3187018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070853" y="2582074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LOW FAT</a:t>
            </a:r>
          </a:p>
        </p:txBody>
      </p:sp>
      <p:sp>
        <p:nvSpPr>
          <p:cNvPr id="84" name="Right Arrow 83"/>
          <p:cNvSpPr/>
          <p:nvPr/>
        </p:nvSpPr>
        <p:spPr>
          <a:xfrm>
            <a:off x="1257382" y="4283881"/>
            <a:ext cx="6300404" cy="112485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man_wom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8" y="4337319"/>
            <a:ext cx="1025828" cy="1071420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>
          <a:xfrm>
            <a:off x="3042379" y="4159227"/>
            <a:ext cx="1054169" cy="1249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969865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121800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274200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41186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56426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16197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868597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199717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35165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50405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641714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794114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215376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367311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519711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657373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061167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21310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36550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503164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201414" y="4207621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LOW FAT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4911819" y="4159227"/>
            <a:ext cx="1054169" cy="12495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069157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2109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373492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511154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663554" y="4812565"/>
            <a:ext cx="106052" cy="96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4911818" y="4207621"/>
            <a:ext cx="1054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HIGH FAT</a:t>
            </a:r>
          </a:p>
          <a:p>
            <a:pPr algn="ctr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E. Coli NISSLE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90115" y="3002352"/>
            <a:ext cx="1236236" cy="369332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GROUP A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90115" y="4627899"/>
            <a:ext cx="1245052" cy="369332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GROUP B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559895" y="2331448"/>
            <a:ext cx="925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Stool sample</a:t>
            </a:r>
            <a:endParaRPr lang="en-US" sz="1000" dirty="0"/>
          </a:p>
        </p:txBody>
      </p:sp>
      <p:cxnSp>
        <p:nvCxnSpPr>
          <p:cNvPr id="122" name="Straight Arrow Connector 121"/>
          <p:cNvCxnSpPr>
            <a:stCxn id="20" idx="0"/>
            <a:endCxn id="120" idx="2"/>
          </p:cNvCxnSpPr>
          <p:nvPr/>
        </p:nvCxnSpPr>
        <p:spPr>
          <a:xfrm flipV="1">
            <a:off x="2022891" y="2577669"/>
            <a:ext cx="0" cy="6093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4632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dirty="0"/>
              <a:t>Studying microbiota by 16S </a:t>
            </a:r>
            <a:r>
              <a:rPr lang="en-US" dirty="0" err="1"/>
              <a:t>rRNA</a:t>
            </a:r>
            <a:r>
              <a:rPr lang="en-US" dirty="0"/>
              <a:t> gene analysis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de-CH" dirty="0">
                <a:solidFill>
                  <a:schemeClr val="tx1"/>
                </a:solidFill>
              </a:rPr>
              <a:t>Human g</a:t>
            </a:r>
            <a:r>
              <a:rPr lang="en-US" dirty="0" err="1"/>
              <a:t>ut</a:t>
            </a:r>
            <a:r>
              <a:rPr lang="en-US" dirty="0"/>
              <a:t> microbiome in health and disease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dirty="0" smtClean="0"/>
              <a:t>Diet effect on </a:t>
            </a:r>
            <a:r>
              <a:rPr lang="en-US" dirty="0"/>
              <a:t>microbiome – introduction of work during next days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600" dirty="0" err="1"/>
              <a:t>Overview</a:t>
            </a:r>
            <a:endParaRPr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0708-8442-B741-BB10-FB84B6F38715}" type="datetime1">
              <a:rPr lang="en-US" smtClean="0"/>
              <a:t>18/09/19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58173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>
                <a:cs typeface="Calibri"/>
              </a:rPr>
              <a:t>Individual</a:t>
            </a:r>
            <a:r>
              <a:rPr lang="en-GB" dirty="0">
                <a:cs typeface="Calibri"/>
              </a:rPr>
              <a:t> – organism of specific genotype (e.g., bacterial strain)</a:t>
            </a:r>
          </a:p>
          <a:p>
            <a:endParaRPr lang="en-GB" dirty="0">
              <a:cs typeface="Calibri"/>
            </a:endParaRPr>
          </a:p>
          <a:p>
            <a:r>
              <a:rPr lang="en-GB" b="1" dirty="0">
                <a:cs typeface="Calibri"/>
              </a:rPr>
              <a:t>Microbial ‘species’</a:t>
            </a:r>
            <a:r>
              <a:rPr lang="en-GB" dirty="0">
                <a:cs typeface="Calibri"/>
              </a:rPr>
              <a:t> – a group of co-existing strains that display greater genotypic similarity within themselves than to strains in other groups; often operationally defined based on sequence similarity of taxonomic marker genes (e.g. 97% 16S </a:t>
            </a:r>
            <a:r>
              <a:rPr lang="en-GB" dirty="0" err="1">
                <a:cs typeface="Calibri"/>
              </a:rPr>
              <a:t>rRNA</a:t>
            </a:r>
            <a:r>
              <a:rPr lang="en-GB" dirty="0">
                <a:cs typeface="Calibri"/>
              </a:rPr>
              <a:t> gene): </a:t>
            </a:r>
            <a:r>
              <a:rPr lang="en-GB" b="1" dirty="0">
                <a:cs typeface="Calibri"/>
                <a:sym typeface="Wingdings" panose="05000000000000000000" pitchFamily="2" charset="2"/>
              </a:rPr>
              <a:t> OTU - operational taxonomic unit</a:t>
            </a:r>
          </a:p>
          <a:p>
            <a:endParaRPr lang="en-GB" b="1" dirty="0">
              <a:cs typeface="Calibri"/>
              <a:sym typeface="Wingdings" panose="05000000000000000000" pitchFamily="2" charset="2"/>
            </a:endParaRPr>
          </a:p>
          <a:p>
            <a:r>
              <a:rPr lang="en-GB" b="1" dirty="0">
                <a:cs typeface="Calibri"/>
                <a:sym typeface="Wingdings" panose="05000000000000000000" pitchFamily="2" charset="2"/>
              </a:rPr>
              <a:t>Microbiota</a:t>
            </a:r>
            <a:r>
              <a:rPr lang="en-GB" dirty="0">
                <a:cs typeface="Calibri"/>
              </a:rPr>
              <a:t> – microbial taxa that populate a given habitat (e.g. gut microbiota)</a:t>
            </a:r>
          </a:p>
          <a:p>
            <a:pPr marL="271462" lvl="1" indent="0">
              <a:buNone/>
            </a:pPr>
            <a:r>
              <a:rPr lang="en-GB" dirty="0">
                <a:solidFill>
                  <a:srgbClr val="FF0000"/>
                </a:solidFill>
                <a:cs typeface="Calibri"/>
                <a:sym typeface="Wingdings" panose="05000000000000000000" pitchFamily="2" charset="2"/>
              </a:rPr>
              <a:t> Taxonomic marker genes</a:t>
            </a:r>
            <a:endParaRPr lang="en-GB" dirty="0">
              <a:solidFill>
                <a:srgbClr val="FF0000"/>
              </a:solidFill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b="1" dirty="0">
                <a:cs typeface="Calibri"/>
                <a:sym typeface="Wingdings" panose="05000000000000000000" pitchFamily="2" charset="2"/>
              </a:rPr>
              <a:t>Microbiome </a:t>
            </a:r>
            <a:r>
              <a:rPr lang="en-GB" dirty="0">
                <a:cs typeface="Calibri"/>
              </a:rPr>
              <a:t>– microbial taxa and their genomic content (e.g. gut microbiome)</a:t>
            </a:r>
          </a:p>
          <a:p>
            <a:pPr marL="271462" lvl="1" indent="0">
              <a:buNone/>
            </a:pPr>
            <a:r>
              <a:rPr lang="en-GB" dirty="0">
                <a:solidFill>
                  <a:srgbClr val="FF0000"/>
                </a:solidFill>
                <a:cs typeface="Calibri"/>
                <a:sym typeface="Wingdings" panose="05000000000000000000" pitchFamily="2" charset="2"/>
              </a:rPr>
              <a:t> Metagenomics</a:t>
            </a:r>
            <a:endParaRPr lang="en-GB" dirty="0">
              <a:solidFill>
                <a:srgbClr val="FF0000"/>
              </a:solidFill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b="1" baseline="30000" dirty="0">
              <a:cs typeface="Calibri"/>
            </a:endParaRPr>
          </a:p>
          <a:p>
            <a:endParaRPr lang="en-GB" b="1" baseline="30000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600" dirty="0"/>
              <a:t/>
            </a:r>
            <a:br>
              <a:rPr lang="de-CH" sz="3600" dirty="0"/>
            </a:br>
            <a:r>
              <a:rPr lang="de-CH" sz="3600" dirty="0" err="1"/>
              <a:t>Terminology</a:t>
            </a:r>
            <a:endParaRPr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3672-8DE9-E840-A7B7-25862900CAD0}" type="datetime1">
              <a:rPr lang="en-US" smtClean="0"/>
              <a:t>18/09/19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866487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4779" y="5892884"/>
            <a:ext cx="8933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Kultima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, et al., </a:t>
            </a: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PLoS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 One 2012 &amp; Bioinformatics 2016; Sunagawa, et al., Nature Meth, 2013;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Mende, Sunagawa, et al., Nature Meth, 2013; </a:t>
            </a: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Schloissnig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, et al., Nature, 2013; Nielsen, et al., NBT, 2014; Li, et al., NBT, </a:t>
            </a:r>
            <a:r>
              <a:rPr lang="en-US" sz="900" dirty="0">
                <a:solidFill>
                  <a:srgbClr val="000000"/>
                </a:solidFill>
                <a:cs typeface="Calibri"/>
              </a:rPr>
              <a:t>2014</a:t>
            </a:r>
            <a:endParaRPr lang="en-US" sz="900" dirty="0">
              <a:solidFill>
                <a:srgbClr val="000000"/>
              </a:solidFill>
              <a:ea typeface="Geneva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32290" y="2745756"/>
            <a:ext cx="1234524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Raw reads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3715" y="2741347"/>
            <a:ext cx="1853317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914400">
              <a:defRPr sz="1600" kern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defRPr>
            </a:lvl1pPr>
          </a:lstStyle>
          <a:p>
            <a:r>
              <a:rPr lang="en-US" sz="1200" dirty="0"/>
              <a:t>HQ reads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5659" y="2654573"/>
            <a:ext cx="2225690" cy="461665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Reference gene catalog</a:t>
            </a:r>
          </a:p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Taxonomic marker genes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93714" y="2040087"/>
            <a:ext cx="1853316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914400">
              <a:defRPr sz="1600" kern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defRPr>
            </a:lvl1pPr>
          </a:lstStyle>
          <a:p>
            <a:r>
              <a:rPr lang="en-US" sz="1200" dirty="0"/>
              <a:t>Assembly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3582906" y="2772038"/>
            <a:ext cx="295184" cy="201456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4" name="Right Arrow 43"/>
          <p:cNvSpPr/>
          <p:nvPr/>
        </p:nvSpPr>
        <p:spPr>
          <a:xfrm rot="16200000">
            <a:off x="4817928" y="2412509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7543463" y="2355335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5659" y="2040087"/>
            <a:ext cx="2225691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Predicted genes / genomes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6039560" y="2079258"/>
            <a:ext cx="295184" cy="201456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2402" y="1874871"/>
            <a:ext cx="8856133" cy="1385793"/>
          </a:xfrm>
          <a:prstGeom prst="rect">
            <a:avLst/>
          </a:prstGeom>
          <a:noFill/>
          <a:ln w="3175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rgbClr val="008000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32290" y="2051323"/>
            <a:ext cx="1234524" cy="27699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/>
                <a:ea typeface="Geneva"/>
                <a:cs typeface="Helvetica Neue"/>
              </a:rPr>
              <a:t>DNA sample</a:t>
            </a:r>
          </a:p>
        </p:txBody>
      </p:sp>
      <p:sp>
        <p:nvSpPr>
          <p:cNvPr id="62" name="Right Arrow 61"/>
          <p:cNvSpPr/>
          <p:nvPr/>
        </p:nvSpPr>
        <p:spPr>
          <a:xfrm rot="5400000">
            <a:off x="2669944" y="2410638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5343" y="2391053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sequencing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46598" y="1973507"/>
            <a:ext cx="552965" cy="798529"/>
            <a:chOff x="317500" y="938064"/>
            <a:chExt cx="1689100" cy="2325836"/>
          </a:xfrm>
        </p:grpSpPr>
        <p:pic>
          <p:nvPicPr>
            <p:cNvPr id="52" name="Content Placeholder 6" descr="2010_Nature_Cover_gene_catalog2.jpg"/>
            <p:cNvPicPr>
              <a:picLocks noChangeAspect="1"/>
            </p:cNvPicPr>
            <p:nvPr/>
          </p:nvPicPr>
          <p:blipFill>
            <a:blip r:embed="rId3" cstate="print">
              <a:alphaModFix/>
            </a:blip>
            <a:srcRect l="14286" t="10754" r="17154"/>
            <a:stretch>
              <a:fillRect/>
            </a:stretch>
          </p:blipFill>
          <p:spPr bwMode="auto">
            <a:xfrm>
              <a:off x="317500" y="938064"/>
              <a:ext cx="1689100" cy="23258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rgbClr val="DF001A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0976" y="1609665"/>
              <a:ext cx="772262" cy="5934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2"/>
              </a:solidFill>
            </a:ln>
            <a:effectLst/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322" y="1973507"/>
            <a:ext cx="563987" cy="798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rgbClr val="0000FF"/>
            </a:solidFill>
          </a:ln>
          <a:effectLst/>
        </p:spPr>
      </p:pic>
      <p:sp>
        <p:nvSpPr>
          <p:cNvPr id="56" name="Right Arrow 55"/>
          <p:cNvSpPr/>
          <p:nvPr/>
        </p:nvSpPr>
        <p:spPr>
          <a:xfrm>
            <a:off x="1739349" y="2087668"/>
            <a:ext cx="333315" cy="178411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1" y="2769375"/>
            <a:ext cx="18455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 human</a:t>
            </a:r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,         </a:t>
            </a:r>
            <a:r>
              <a:rPr lang="en-US" sz="1050" b="1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ocean</a:t>
            </a:r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, </a:t>
            </a:r>
          </a:p>
          <a:p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 soil, air, etc.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31715" y="2389936"/>
            <a:ext cx="17764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reconstruct          genomes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52400" y="3411918"/>
            <a:ext cx="8549015" cy="2224279"/>
            <a:chOff x="152400" y="3225673"/>
            <a:chExt cx="8549013" cy="2964546"/>
          </a:xfrm>
        </p:grpSpPr>
        <p:sp>
          <p:nvSpPr>
            <p:cNvPr id="24" name="TextBox 23"/>
            <p:cNvSpPr txBox="1"/>
            <p:nvPr/>
          </p:nvSpPr>
          <p:spPr>
            <a:xfrm>
              <a:off x="2037581" y="4032548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Taxonomic profiles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37609" y="5702139"/>
              <a:ext cx="2404505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Genomic variations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37581" y="4488081"/>
              <a:ext cx="2404505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Reference gene catalog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37581" y="4870919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Gene functional profiles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37553" y="3645805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Taxonomic marker genes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66050" y="3645030"/>
              <a:ext cx="2217273" cy="738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‘Who is there?’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species composition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community structure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37553" y="5311709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Reference genomes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3883" y="4657359"/>
              <a:ext cx="1234524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HQ reads</a:t>
              </a:r>
            </a:p>
          </p:txBody>
        </p:sp>
        <p:cxnSp>
          <p:nvCxnSpPr>
            <p:cNvPr id="32" name="Straight Arrow Connector 31"/>
            <p:cNvCxnSpPr>
              <a:stCxn id="31" idx="3"/>
            </p:cNvCxnSpPr>
            <p:nvPr/>
          </p:nvCxnSpPr>
          <p:spPr bwMode="auto">
            <a:xfrm>
              <a:off x="1508407" y="4826635"/>
              <a:ext cx="30059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>
              <a:off x="1508407" y="4995913"/>
              <a:ext cx="438775" cy="7062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flipV="1">
              <a:off x="1510510" y="3966464"/>
              <a:ext cx="436672" cy="737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5766050" y="4505201"/>
              <a:ext cx="2172389" cy="553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‘What do they do?’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 functional potential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9583" y="5205719"/>
              <a:ext cx="2941830" cy="98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‘How do variable are individuals?’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gene content differences</a:t>
              </a:r>
            </a:p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‘How are populations structured?’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biogeography of individual species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400" y="3225673"/>
              <a:ext cx="1907445" cy="43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1" b="1" u="sng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Quantitative analyses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/>
              <a:t>Metagenomics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FCA6-9632-EA49-A91C-34FBDC122FAA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92588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Bildergebnis für 16s ribosomal rn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8" y="5053933"/>
            <a:ext cx="5578070" cy="186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ontent Placeholder 45"/>
          <p:cNvSpPr>
            <a:spLocks noGrp="1"/>
          </p:cNvSpPr>
          <p:nvPr>
            <p:ph idx="1"/>
          </p:nvPr>
        </p:nvSpPr>
        <p:spPr>
          <a:xfrm>
            <a:off x="323850" y="1863191"/>
            <a:ext cx="8496300" cy="4210046"/>
          </a:xfrm>
        </p:spPr>
        <p:txBody>
          <a:bodyPr/>
          <a:lstStyle/>
          <a:p>
            <a:r>
              <a:rPr lang="en-US" dirty="0"/>
              <a:t>Part of prokaryotic ribosomes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16S </a:t>
            </a:r>
            <a:r>
              <a:rPr lang="en-US" dirty="0" err="1"/>
              <a:t>rRNA</a:t>
            </a:r>
            <a:r>
              <a:rPr lang="en-US" dirty="0"/>
              <a:t> present in all prokaryotes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conserved regions and variable regions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The 16S </a:t>
            </a:r>
            <a:r>
              <a:rPr lang="en-US" sz="3600" b="0" dirty="0" err="1"/>
              <a:t>rRNA</a:t>
            </a:r>
            <a:r>
              <a:rPr lang="en-US" sz="3600" b="0" dirty="0"/>
              <a:t> gene</a:t>
            </a:r>
            <a:endParaRPr lang="de-CH" sz="3600" b="0" dirty="0"/>
          </a:p>
        </p:txBody>
      </p:sp>
      <p:pic>
        <p:nvPicPr>
          <p:cNvPr id="20" name="Picture 3" descr="D:\kuloth\2014\Aug\05-08-2014\nrmicro_issue\slides_img\nrmicro3330-f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57" y="2145413"/>
            <a:ext cx="2865740" cy="3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629247" y="2250035"/>
          <a:ext cx="3855289" cy="600075"/>
        </p:xfrm>
        <a:graphic>
          <a:graphicData uri="http://schemas.openxmlformats.org/drawingml/2006/table">
            <a:tbl>
              <a:tblPr/>
              <a:tblGrid>
                <a:gridCol w="2608922">
                  <a:extLst>
                    <a:ext uri="{9D8B030D-6E8A-4147-A177-3AD203B41FA5}">
                      <a16:colId xmlns:a16="http://schemas.microsoft.com/office/drawing/2014/main" xmlns="" val="1269309550"/>
                    </a:ext>
                  </a:extLst>
                </a:gridCol>
                <a:gridCol w="1246367">
                  <a:extLst>
                    <a:ext uri="{9D8B030D-6E8A-4147-A177-3AD203B41FA5}">
                      <a16:colId xmlns:a16="http://schemas.microsoft.com/office/drawing/2014/main" xmlns="" val="2028956218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en-US" sz="1000" b="0" dirty="0">
                          <a:effectLst/>
                        </a:rPr>
                        <a:t>50S large subunit</a:t>
                      </a:r>
                      <a:r>
                        <a:rPr lang="en-US" sz="1000" dirty="0">
                          <a:effectLst/>
                        </a:rPr>
                        <a:t> (33 proteins)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rgbClr val="0B0080"/>
                          </a:solidFill>
                          <a:effectLst/>
                          <a:hlinkClick r:id="rId5" tooltip="5S ribosomal RNA"/>
                        </a:rPr>
                        <a:t>5S</a:t>
                      </a:r>
                      <a:r>
                        <a:rPr lang="en-US" sz="1000" dirty="0">
                          <a:effectLst/>
                        </a:rPr>
                        <a:t>: 120 </a:t>
                      </a:r>
                      <a:r>
                        <a:rPr lang="en-US" sz="1000" dirty="0" err="1">
                          <a:effectLst/>
                        </a:rPr>
                        <a:t>nt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rgbClr val="0B0080"/>
                          </a:solidFill>
                          <a:effectLst/>
                          <a:hlinkClick r:id="rId6" tooltip="23S ribosomal RNA"/>
                        </a:rPr>
                        <a:t>23S</a:t>
                      </a:r>
                      <a:r>
                        <a:rPr lang="en-US" sz="1000" dirty="0">
                          <a:effectLst/>
                        </a:rPr>
                        <a:t> : 2906 </a:t>
                      </a:r>
                      <a:r>
                        <a:rPr lang="en-US" sz="1000" dirty="0" err="1">
                          <a:effectLst/>
                        </a:rPr>
                        <a:t>nt</a:t>
                      </a:r>
                      <a:endParaRPr lang="en-US" sz="1000" dirty="0">
                        <a:effectLst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30344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30S small subunit</a:t>
                      </a:r>
                      <a:r>
                        <a:rPr lang="en-US" sz="1000" dirty="0">
                          <a:effectLst/>
                        </a:rPr>
                        <a:t> (22 proteins)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u="none" strike="noStrike" dirty="0">
                          <a:solidFill>
                            <a:srgbClr val="0B0080"/>
                          </a:solidFill>
                          <a:effectLst/>
                          <a:hlinkClick r:id="rId7" tooltip="16S ribosomal RNA"/>
                        </a:rPr>
                        <a:t>16S</a:t>
                      </a:r>
                      <a:r>
                        <a:rPr lang="en-US" sz="1000" b="1" dirty="0">
                          <a:effectLst/>
                        </a:rPr>
                        <a:t>: 1542 </a:t>
                      </a:r>
                      <a:r>
                        <a:rPr lang="en-US" sz="1000" b="1" dirty="0" err="1">
                          <a:effectLst/>
                        </a:rPr>
                        <a:t>nt</a:t>
                      </a:r>
                      <a:endParaRPr lang="en-US" sz="1000" b="1" dirty="0">
                        <a:effectLst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3466462"/>
                  </a:ext>
                </a:extLst>
              </a:tr>
            </a:tbl>
          </a:graphicData>
        </a:graphic>
      </p:graphicFrame>
      <p:sp>
        <p:nvSpPr>
          <p:cNvPr id="36" name="Right Arrow 35"/>
          <p:cNvSpPr/>
          <p:nvPr/>
        </p:nvSpPr>
        <p:spPr>
          <a:xfrm>
            <a:off x="4347180" y="4655637"/>
            <a:ext cx="1704560" cy="206593"/>
          </a:xfrm>
          <a:prstGeom prst="rightArrow">
            <a:avLst/>
          </a:prstGeom>
          <a:solidFill>
            <a:srgbClr val="FE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9" name="Picture 5" descr="Bildergebnis für 16s ribosomal rna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18" y="3452826"/>
            <a:ext cx="1566923" cy="15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81747" y="3460458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30S small subunit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84182" y="4426555"/>
            <a:ext cx="20217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blue: ribosomal proteins</a:t>
            </a:r>
          </a:p>
          <a:p>
            <a:r>
              <a:rPr lang="en-US" sz="1350" dirty="0"/>
              <a:t>gold: 16S </a:t>
            </a:r>
            <a:r>
              <a:rPr lang="en-US" sz="1350" dirty="0" err="1"/>
              <a:t>rRNA</a:t>
            </a:r>
            <a:endParaRPr lang="en-US" sz="1350" dirty="0"/>
          </a:p>
        </p:txBody>
      </p:sp>
      <p:sp>
        <p:nvSpPr>
          <p:cNvPr id="53" name="TextBox 52"/>
          <p:cNvSpPr txBox="1"/>
          <p:nvPr/>
        </p:nvSpPr>
        <p:spPr>
          <a:xfrm>
            <a:off x="6157357" y="1875844"/>
            <a:ext cx="2925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Secondary structure of 16S </a:t>
            </a:r>
            <a:r>
              <a:rPr lang="en-US" sz="1350" b="1" dirty="0" err="1"/>
              <a:t>rRNA</a:t>
            </a:r>
            <a:endParaRPr lang="en-US" sz="135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CBCC-344C-F745-B293-F30CEFA16D98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267599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Popular 16S </a:t>
            </a:r>
            <a:r>
              <a:rPr lang="en-US" sz="3600" b="0" dirty="0" err="1"/>
              <a:t>rRNA</a:t>
            </a:r>
            <a:r>
              <a:rPr lang="en-US" sz="3600" b="0" dirty="0"/>
              <a:t> gene databases</a:t>
            </a:r>
            <a:endParaRPr lang="de-CH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4426" y="237413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https://rdp.cme.msu.edu/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5" y="2032531"/>
            <a:ext cx="1853092" cy="103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3" y="3429000"/>
            <a:ext cx="1886213" cy="8002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6476" y="364444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http://greengenes.lbl.gov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7" y="4537276"/>
            <a:ext cx="1848749" cy="7563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61078" y="4730764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https://www.arb-silva.de/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965" y="236829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Michigan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8867" y="3649705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LBNL Berkeley,</a:t>
            </a:r>
          </a:p>
          <a:p>
            <a:r>
              <a:rPr lang="en-US" dirty="0"/>
              <a:t>now second genomes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1267" y="4650688"/>
            <a:ext cx="3095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Technical University Munich,</a:t>
            </a:r>
          </a:p>
          <a:p>
            <a:r>
              <a:rPr lang="en-US" dirty="0">
                <a:sym typeface="Wingdings" panose="05000000000000000000" pitchFamily="2" charset="2"/>
              </a:rPr>
              <a:t>now MPI Bremen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974" y="5518531"/>
            <a:ext cx="849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Taxonomy: K</a:t>
            </a:r>
            <a:r>
              <a:rPr lang="en-US" dirty="0"/>
              <a:t>ingdom,</a:t>
            </a:r>
            <a:r>
              <a:rPr lang="en-US" b="1" dirty="0"/>
              <a:t> P</a:t>
            </a:r>
            <a:r>
              <a:rPr lang="en-US" dirty="0"/>
              <a:t>hylum,</a:t>
            </a:r>
            <a:r>
              <a:rPr lang="en-US" b="1" dirty="0"/>
              <a:t> C</a:t>
            </a:r>
            <a:r>
              <a:rPr lang="en-US" dirty="0"/>
              <a:t>lass,</a:t>
            </a:r>
            <a:r>
              <a:rPr lang="en-US" b="1" dirty="0"/>
              <a:t> O</a:t>
            </a:r>
            <a:r>
              <a:rPr lang="en-US" dirty="0"/>
              <a:t>rder,</a:t>
            </a:r>
            <a:r>
              <a:rPr lang="en-US" b="1" dirty="0"/>
              <a:t> F</a:t>
            </a:r>
            <a:r>
              <a:rPr lang="en-US" dirty="0"/>
              <a:t>amily,</a:t>
            </a:r>
            <a:r>
              <a:rPr lang="en-US" b="1" dirty="0"/>
              <a:t> G</a:t>
            </a:r>
            <a:r>
              <a:rPr lang="en-US" dirty="0"/>
              <a:t>enus,</a:t>
            </a:r>
            <a:r>
              <a:rPr lang="en-US" b="1" dirty="0"/>
              <a:t> S</a:t>
            </a:r>
            <a:r>
              <a:rPr lang="en-US" dirty="0"/>
              <a:t>pecies,</a:t>
            </a:r>
            <a:r>
              <a:rPr lang="en-US" b="1" dirty="0"/>
              <a:t> </a:t>
            </a:r>
            <a:r>
              <a:rPr lang="en-US" dirty="0"/>
              <a:t>(Strain)</a:t>
            </a:r>
          </a:p>
          <a:p>
            <a:r>
              <a:rPr lang="en-US" b="1" dirty="0"/>
              <a:t>But…NCBI, </a:t>
            </a:r>
            <a:r>
              <a:rPr lang="en-US" b="1" dirty="0" err="1"/>
              <a:t>Bergey</a:t>
            </a:r>
            <a:r>
              <a:rPr lang="en-US" b="1" dirty="0"/>
              <a:t>, SILVA, </a:t>
            </a:r>
            <a:r>
              <a:rPr lang="en-US" b="1" dirty="0" err="1"/>
              <a:t>Greengenes</a:t>
            </a:r>
            <a:r>
              <a:rPr lang="en-US" b="1" dirty="0"/>
              <a:t>, …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88422-356D-044B-93D1-84D9FEF44B90}" type="datetime1">
              <a:rPr lang="en-US" smtClean="0"/>
              <a:t>18/09/19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122528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Popular 16S </a:t>
            </a:r>
            <a:r>
              <a:rPr lang="en-US" sz="3600" b="0" dirty="0" err="1"/>
              <a:t>rRNA</a:t>
            </a:r>
            <a:r>
              <a:rPr lang="en-US" sz="3600" b="0" dirty="0"/>
              <a:t> gene analysis tools</a:t>
            </a:r>
            <a:endParaRPr lang="de-CH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1606437" cy="153246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847026" y="2013461"/>
            <a:ext cx="259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Mothur</a:t>
            </a:r>
            <a:endParaRPr lang="en-US" dirty="0"/>
          </a:p>
          <a:p>
            <a:r>
              <a:rPr lang="en-US" dirty="0"/>
              <a:t>https://www.mothur.org/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795218"/>
            <a:ext cx="2286319" cy="72400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47025" y="3795218"/>
            <a:ext cx="3390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USERCH/UPARSE</a:t>
            </a:r>
          </a:p>
          <a:p>
            <a:r>
              <a:rPr lang="en-US" dirty="0"/>
              <a:t>http://www.drive5.com/usearch/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4" y="4830967"/>
            <a:ext cx="2286319" cy="745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847025" y="4830967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QIIME</a:t>
            </a:r>
          </a:p>
          <a:p>
            <a:r>
              <a:rPr lang="en-US" dirty="0"/>
              <a:t>http://qiime.org/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37761" y="215196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Michigan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69515" y="397255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 Edgar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24937" y="49996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Colorado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ACBB-A69C-B64F-8FE6-8173F33B5638}" type="datetime1">
              <a:rPr lang="en-US" smtClean="0"/>
              <a:t>18/09/19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1576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Community structure analysis</a:t>
            </a:r>
            <a:endParaRPr lang="de-CH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5039" y="4522555"/>
            <a:ext cx="2353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Relative abundances</a:t>
            </a:r>
          </a:p>
          <a:p>
            <a:r>
              <a:rPr lang="en-US" sz="1400" dirty="0"/>
              <a:t>note: suffers from</a:t>
            </a:r>
          </a:p>
          <a:p>
            <a:r>
              <a:rPr lang="en-US" sz="1400" dirty="0"/>
              <a:t>problem of compositionality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9040" y="4522554"/>
            <a:ext cx="27222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Alpha-diversity</a:t>
            </a:r>
          </a:p>
          <a:p>
            <a:r>
              <a:rPr lang="en-US" sz="1400" dirty="0"/>
              <a:t>ecologically defined as</a:t>
            </a:r>
          </a:p>
          <a:p>
            <a:r>
              <a:rPr lang="en-US" sz="1400" dirty="0"/>
              <a:t>a function of the number of</a:t>
            </a:r>
          </a:p>
          <a:p>
            <a:r>
              <a:rPr lang="en-US" sz="1400" dirty="0"/>
              <a:t>species (richness) and the </a:t>
            </a:r>
          </a:p>
          <a:p>
            <a:r>
              <a:rPr lang="en-US" sz="1400" dirty="0"/>
              <a:t>evenness of species distribution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1360" y="4522555"/>
            <a:ext cx="202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Beta-diversity</a:t>
            </a:r>
          </a:p>
          <a:p>
            <a:r>
              <a:rPr lang="en-US" sz="1400" dirty="0"/>
              <a:t>analysis of between-</a:t>
            </a:r>
          </a:p>
          <a:p>
            <a:r>
              <a:rPr lang="en-US" sz="1400" dirty="0"/>
              <a:t>community dissimilarity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5775" y="2071532"/>
            <a:ext cx="8669618" cy="2451023"/>
            <a:chOff x="270842" y="1614333"/>
            <a:chExt cx="8669618" cy="24510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842" y="1614333"/>
              <a:ext cx="8669618" cy="245102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342944" y="1667330"/>
              <a:ext cx="1597516" cy="2398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4E74-1E0E-6C42-8206-3F0FC239BD07}" type="datetime1">
              <a:rPr lang="en-US" smtClean="0"/>
              <a:t>18/09/19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972048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dirty="0"/>
              <a:t>Caveat of multiple 16S </a:t>
            </a:r>
            <a:r>
              <a:rPr lang="en-US" sz="3600" b="0" dirty="0" err="1"/>
              <a:t>rRNA</a:t>
            </a:r>
            <a:r>
              <a:rPr lang="en-US" sz="3600" b="0" dirty="0"/>
              <a:t> gene copies</a:t>
            </a:r>
            <a:endParaRPr lang="de-CH" sz="3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5899150" cy="3571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850" y="5880111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also: https://rrndb.umms.med.umich.edu/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AF66-7A1F-D047-BA51-69BF0CF3DDAC}" type="datetime1">
              <a:rPr lang="en-US" smtClean="0"/>
              <a:t>18/09/19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8425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Default Them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19417</TotalTime>
  <Words>1085</Words>
  <Application>Microsoft Macintosh PowerPoint</Application>
  <PresentationFormat>On-screen Show (4:3)</PresentationFormat>
  <Paragraphs>262</Paragraphs>
  <Slides>17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Theme</vt:lpstr>
      <vt:lpstr>The study of gut microbiota using the 16S rRNA gene</vt:lpstr>
      <vt:lpstr>Overview</vt:lpstr>
      <vt:lpstr> Terminology</vt:lpstr>
      <vt:lpstr>Metagenomics analysis</vt:lpstr>
      <vt:lpstr>The 16S rRNA gene</vt:lpstr>
      <vt:lpstr>Popular 16S rRNA gene databases</vt:lpstr>
      <vt:lpstr>Popular 16S rRNA gene analysis tools</vt:lpstr>
      <vt:lpstr>Community structure analysis</vt:lpstr>
      <vt:lpstr>Caveat of multiple 16S rRNA gene copies</vt:lpstr>
      <vt:lpstr> The human microbiome</vt:lpstr>
      <vt:lpstr> Development of the gut human microbiome</vt:lpstr>
      <vt:lpstr>Human gut microbiome in numbers and time</vt:lpstr>
      <vt:lpstr>Compositional variability between individuals</vt:lpstr>
      <vt:lpstr>Microbiota and disease – obesity</vt:lpstr>
      <vt:lpstr>Human gut microbiome in health and disease</vt:lpstr>
      <vt:lpstr>Diet shifts change human gut microbiota composition</vt:lpstr>
      <vt:lpstr>Block course experiment: Experimental design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Salmonella to study host immune system-microbiota interactions</dc:title>
  <dc:creator>Emma Wetter</dc:creator>
  <cp:lastModifiedBy>Guillem Salazar</cp:lastModifiedBy>
  <cp:revision>176</cp:revision>
  <dcterms:created xsi:type="dcterms:W3CDTF">2016-02-09T12:11:31Z</dcterms:created>
  <dcterms:modified xsi:type="dcterms:W3CDTF">2019-09-18T07:45:20Z</dcterms:modified>
</cp:coreProperties>
</file>